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3"/>
  </p:notesMasterIdLst>
  <p:handoutMasterIdLst>
    <p:handoutMasterId r:id="rId24"/>
  </p:handoutMasterIdLst>
  <p:sldIdLst>
    <p:sldId id="310" r:id="rId2"/>
    <p:sldId id="322" r:id="rId3"/>
    <p:sldId id="290" r:id="rId4"/>
    <p:sldId id="321" r:id="rId5"/>
    <p:sldId id="318" r:id="rId6"/>
    <p:sldId id="319" r:id="rId7"/>
    <p:sldId id="326" r:id="rId8"/>
    <p:sldId id="320" r:id="rId9"/>
    <p:sldId id="324" r:id="rId10"/>
    <p:sldId id="325" r:id="rId11"/>
    <p:sldId id="327" r:id="rId12"/>
    <p:sldId id="329" r:id="rId13"/>
    <p:sldId id="328" r:id="rId14"/>
    <p:sldId id="330" r:id="rId15"/>
    <p:sldId id="331" r:id="rId16"/>
    <p:sldId id="332" r:id="rId17"/>
    <p:sldId id="323" r:id="rId18"/>
    <p:sldId id="334" r:id="rId19"/>
    <p:sldId id="333" r:id="rId20"/>
    <p:sldId id="336" r:id="rId21"/>
    <p:sldId id="339" r:id="rId22"/>
  </p:sldIdLst>
  <p:sldSz cx="12192000" cy="6858000"/>
  <p:notesSz cx="6797675" cy="9926638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orient="horz" pos="2364" userDrawn="1">
          <p15:clr>
            <a:srgbClr val="A4A3A4"/>
          </p15:clr>
        </p15:guide>
        <p15:guide id="3" orient="horz" pos="51" userDrawn="1">
          <p15:clr>
            <a:srgbClr val="A4A3A4"/>
          </p15:clr>
        </p15:guide>
        <p15:guide id="4" orient="horz" pos="1049" userDrawn="1">
          <p15:clr>
            <a:srgbClr val="A4A3A4"/>
          </p15:clr>
        </p15:guide>
        <p15:guide id="5" orient="horz" pos="4269" userDrawn="1">
          <p15:clr>
            <a:srgbClr val="A4A3A4"/>
          </p15:clr>
        </p15:guide>
        <p15:guide id="6" orient="horz" pos="3793" userDrawn="1">
          <p15:clr>
            <a:srgbClr val="A4A3A4"/>
          </p15:clr>
        </p15:guide>
        <p15:guide id="7" orient="horz" pos="686" userDrawn="1">
          <p15:clr>
            <a:srgbClr val="A4A3A4"/>
          </p15:clr>
        </p15:guide>
        <p15:guide id="8" orient="horz" pos="2478" userDrawn="1">
          <p15:clr>
            <a:srgbClr val="A4A3A4"/>
          </p15:clr>
        </p15:guide>
        <p15:guide id="9" pos="3900" userDrawn="1">
          <p15:clr>
            <a:srgbClr val="A4A3A4"/>
          </p15:clr>
        </p15:guide>
        <p15:guide id="10" pos="3780" userDrawn="1">
          <p15:clr>
            <a:srgbClr val="A4A3A4"/>
          </p15:clr>
        </p15:guide>
        <p15:guide id="11" pos="304" userDrawn="1">
          <p15:clr>
            <a:srgbClr val="A4A3A4"/>
          </p15:clr>
        </p15:guide>
        <p15:guide id="12" pos="67" userDrawn="1">
          <p15:clr>
            <a:srgbClr val="A4A3A4"/>
          </p15:clr>
        </p15:guide>
        <p15:guide id="13" pos="7376" userDrawn="1">
          <p15:clr>
            <a:srgbClr val="A4A3A4"/>
          </p15:clr>
        </p15:guide>
        <p15:guide id="14" pos="7612" userDrawn="1">
          <p15:clr>
            <a:srgbClr val="A4A3A4"/>
          </p15:clr>
        </p15:guide>
        <p15:guide id="15" pos="604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E9D5"/>
    <a:srgbClr val="B0001A"/>
    <a:srgbClr val="003626"/>
    <a:srgbClr val="004832"/>
    <a:srgbClr val="004731"/>
    <a:srgbClr val="0A3023"/>
    <a:srgbClr val="00286B"/>
    <a:srgbClr val="000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94" autoAdjust="0"/>
    <p:restoredTop sz="96433" autoAdjust="0"/>
  </p:normalViewPr>
  <p:slideViewPr>
    <p:cSldViewPr snapToObjects="1">
      <p:cViewPr varScale="1">
        <p:scale>
          <a:sx n="61" d="100"/>
          <a:sy n="61" d="100"/>
        </p:scale>
        <p:origin x="68" y="260"/>
      </p:cViewPr>
      <p:guideLst>
        <p:guide orient="horz" pos="845"/>
        <p:guide orient="horz" pos="2364"/>
        <p:guide orient="horz" pos="51"/>
        <p:guide orient="horz" pos="1049"/>
        <p:guide orient="horz" pos="4269"/>
        <p:guide orient="horz" pos="3793"/>
        <p:guide orient="horz" pos="686"/>
        <p:guide orient="horz" pos="2478"/>
        <p:guide pos="3900"/>
        <p:guide pos="3780"/>
        <p:guide pos="304"/>
        <p:guide pos="67"/>
        <p:guide pos="7376"/>
        <p:guide pos="7612"/>
        <p:guide pos="604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24" tIns="46413" rIns="92824" bIns="46413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351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90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24" tIns="46413" rIns="92824" bIns="46413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351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28165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24" tIns="46413" rIns="92824" bIns="46413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351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90" y="9428165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24" tIns="46413" rIns="92824" bIns="46413" numCol="1" anchor="b" anchorCtr="0" compatLnSpc="1">
            <a:prstTxWarp prst="textNoShape">
              <a:avLst/>
            </a:prstTxWarp>
          </a:bodyPr>
          <a:lstStyle>
            <a:lvl1pPr algn="r">
              <a:defRPr sz="1300" smtClean="0"/>
            </a:lvl1pPr>
          </a:lstStyle>
          <a:p>
            <a:pPr>
              <a:defRPr/>
            </a:pPr>
            <a:fld id="{7F7F6771-6DB9-4235-8814-AEB8B23604A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156545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24" tIns="46413" rIns="92824" bIns="46413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37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90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24" tIns="46413" rIns="92824" bIns="46413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488" y="744538"/>
            <a:ext cx="6616700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37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2" y="4714877"/>
            <a:ext cx="5438775" cy="446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24" tIns="46413" rIns="92824" bIns="464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noProof="0" smtClean="0"/>
              <a:t>Click to edit Master text styles</a:t>
            </a:r>
          </a:p>
          <a:p>
            <a:pPr lvl="1"/>
            <a:r>
              <a:rPr lang="en-GB" altLang="en-US" noProof="0" smtClean="0"/>
              <a:t>Second level</a:t>
            </a:r>
          </a:p>
          <a:p>
            <a:pPr lvl="2"/>
            <a:r>
              <a:rPr lang="en-GB" altLang="en-US" noProof="0" smtClean="0"/>
              <a:t>Third level</a:t>
            </a:r>
          </a:p>
          <a:p>
            <a:pPr lvl="3"/>
            <a:r>
              <a:rPr lang="en-GB" altLang="en-US" noProof="0" smtClean="0"/>
              <a:t>Fourth level</a:t>
            </a:r>
          </a:p>
          <a:p>
            <a:pPr lvl="4"/>
            <a:r>
              <a:rPr lang="en-GB" altLang="en-US" noProof="0" smtClean="0"/>
              <a:t>Fifth level</a:t>
            </a:r>
          </a:p>
        </p:txBody>
      </p:sp>
      <p:sp>
        <p:nvSpPr>
          <p:cNvPr id="137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8165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24" tIns="46413" rIns="92824" bIns="46413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37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90" y="9428165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24" tIns="46413" rIns="92824" bIns="46413" numCol="1" anchor="b" anchorCtr="0" compatLnSpc="1">
            <a:prstTxWarp prst="textNoShape">
              <a:avLst/>
            </a:prstTxWarp>
          </a:bodyPr>
          <a:lstStyle>
            <a:lvl1pPr algn="r">
              <a:defRPr sz="1300" smtClean="0"/>
            </a:lvl1pPr>
          </a:lstStyle>
          <a:p>
            <a:pPr>
              <a:defRPr/>
            </a:pPr>
            <a:fld id="{C0058F9A-4AA0-4266-B094-BA7C8C3A453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341231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2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778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11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746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12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2311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13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14334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14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3930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15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9346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16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1304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17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89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18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8668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19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5187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20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485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3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1366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21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865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4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532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5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020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6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306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7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255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8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8579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9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1063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54202" indent="-290077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60311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24435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88560" indent="-232063">
              <a:spcBef>
                <a:spcPct val="30000"/>
              </a:spcBef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52684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016808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80933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945057" indent="-232063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7AE25E9-6CAA-440C-B3F8-F58ADD172F5B}" type="slidenum">
              <a:rPr lang="en-GB" altLang="en-US"/>
              <a:pPr>
                <a:spcBef>
                  <a:spcPct val="0"/>
                </a:spcBef>
              </a:pPr>
              <a:t>10</a:t>
            </a:fld>
            <a:endParaRPr lang="en-GB" alt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417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 userDrawn="1"/>
        </p:nvSpPr>
        <p:spPr bwMode="ltGray">
          <a:xfrm>
            <a:off x="101600" y="76200"/>
            <a:ext cx="11988800" cy="67056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defRPr/>
            </a:pPr>
            <a:endParaRPr lang="en-US" altLang="en-US" sz="2400" smtClean="0">
              <a:solidFill>
                <a:srgbClr val="8D010F"/>
              </a:solidFill>
              <a:latin typeface="Times" pitchFamily="18" charset="0"/>
            </a:endParaRPr>
          </a:p>
        </p:txBody>
      </p:sp>
      <p:pic>
        <p:nvPicPr>
          <p:cNvPr id="5" name="Picture 11" descr="LeedsUniWhit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567" y="441325"/>
            <a:ext cx="3033184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9"/>
          <p:cNvSpPr>
            <a:spLocks noChangeShapeType="1"/>
          </p:cNvSpPr>
          <p:nvPr/>
        </p:nvSpPr>
        <p:spPr bwMode="white">
          <a:xfrm>
            <a:off x="268818" y="1341438"/>
            <a:ext cx="11618383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 sz="2000"/>
          </a:p>
        </p:txBody>
      </p:sp>
      <p:sp>
        <p:nvSpPr>
          <p:cNvPr id="7" name="Text Box 10"/>
          <p:cNvSpPr txBox="1">
            <a:spLocks noChangeArrowheads="1"/>
          </p:cNvSpPr>
          <p:nvPr/>
        </p:nvSpPr>
        <p:spPr bwMode="ltGray">
          <a:xfrm>
            <a:off x="474133" y="420689"/>
            <a:ext cx="6502400" cy="738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GB" altLang="en-US" sz="2800" smtClean="0">
                <a:solidFill>
                  <a:schemeClr val="bg1"/>
                </a:solidFill>
              </a:rPr>
              <a:t>School of something</a:t>
            </a:r>
          </a:p>
          <a:p>
            <a:pPr>
              <a:defRPr/>
            </a:pPr>
            <a:r>
              <a:rPr lang="en-GB" altLang="en-US" sz="1400" smtClean="0">
                <a:solidFill>
                  <a:schemeClr val="bg1"/>
                </a:solidFill>
              </a:rPr>
              <a:t>FACULTY OF OTHER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65667" y="2565401"/>
            <a:ext cx="10363200" cy="549275"/>
          </a:xfrm>
        </p:spPr>
        <p:txBody>
          <a:bodyPr anchor="t">
            <a:sp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altLang="en-US" noProof="0" smtClean="0"/>
              <a:t>Click to edit Master title style</a:t>
            </a:r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subTitle" idx="1"/>
          </p:nvPr>
        </p:nvSpPr>
        <p:spPr bwMode="ltGray">
          <a:xfrm>
            <a:off x="469901" y="3990976"/>
            <a:ext cx="7192433" cy="519113"/>
          </a:xfrm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</a:extLst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altLang="en-US" noProof="0" smtClean="0"/>
              <a:t>Click to edit Master subtitle style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927850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927850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927850"/>
            <a:ext cx="2844800" cy="4762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CEC2CED-12C9-4C58-8ED4-E9EAD277DD94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047335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4AB81F-A607-46EE-966F-30A76338931C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302401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04817" y="422276"/>
            <a:ext cx="2808816" cy="5592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4134" y="422276"/>
            <a:ext cx="8227484" cy="5592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E778D8-F786-44EC-BC4F-7E0966817F66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795354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422275"/>
            <a:ext cx="6502400" cy="7381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74134" y="1665288"/>
            <a:ext cx="5518151" cy="4349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484" y="1665289"/>
            <a:ext cx="5518149" cy="2098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5484" y="3916364"/>
            <a:ext cx="5518149" cy="20986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818754-3212-41B6-B26D-587BD37D515D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1888201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422275"/>
            <a:ext cx="6502400" cy="7381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74134" y="1665288"/>
            <a:ext cx="5518151" cy="4349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6195484" y="1665288"/>
            <a:ext cx="5518149" cy="4349750"/>
          </a:xfrm>
        </p:spPr>
        <p:txBody>
          <a:bodyPr/>
          <a:lstStyle/>
          <a:p>
            <a:pPr lvl="0"/>
            <a:endParaRPr lang="en-GB" noProof="0" smtClean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95C4F1-BD97-4D4C-AA69-A9C64CF9E10F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267573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422275"/>
            <a:ext cx="6502400" cy="7381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74134" y="1665288"/>
            <a:ext cx="11239500" cy="4349750"/>
          </a:xfrm>
        </p:spPr>
        <p:txBody>
          <a:bodyPr/>
          <a:lstStyle/>
          <a:p>
            <a:pPr lvl="0"/>
            <a:endParaRPr lang="en-GB" noProof="0" smtClean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4632A1-8537-4B69-9ACE-BDFB61C4D5A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928592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56F5FB-E382-4FA4-94E9-2DFF35E5064A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057348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E14ACF-B836-4448-AC1B-6BB9993055C9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668457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4134" y="1665288"/>
            <a:ext cx="5518151" cy="4349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484" y="1665288"/>
            <a:ext cx="5518149" cy="4349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5CDDCB-B9DD-478E-BA95-1577F21BFCF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404942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65237F-6F86-441E-8F7E-E96FB65F1FFF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066291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02B05C-D06E-48B4-9B0D-477C9119F04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93726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98AE05-FE09-48A6-99CA-535671812B70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2822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9F4F6D-278F-4F14-9948-5BA1A075DAA9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63184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5384D4-A4BC-4640-B2A2-31DE3672404A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883924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ChangeArrowheads="1"/>
          </p:cNvSpPr>
          <p:nvPr userDrawn="1"/>
        </p:nvSpPr>
        <p:spPr bwMode="ltGray">
          <a:xfrm>
            <a:off x="101600" y="76200"/>
            <a:ext cx="11988800" cy="125888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defRPr/>
            </a:pPr>
            <a:endParaRPr lang="en-US" altLang="en-US" sz="2400" smtClean="0">
              <a:solidFill>
                <a:srgbClr val="8D010F"/>
              </a:solidFill>
              <a:latin typeface="Times" pitchFamily="18" charset="0"/>
            </a:endParaRPr>
          </a:p>
        </p:txBody>
      </p:sp>
      <p:pic>
        <p:nvPicPr>
          <p:cNvPr id="1027" name="Picture 11" descr="LeedsUniWhite"/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567" y="441325"/>
            <a:ext cx="3033184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4134" y="1665288"/>
            <a:ext cx="11239500" cy="434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text styles</a:t>
            </a:r>
          </a:p>
          <a:p>
            <a:pPr lvl="1"/>
            <a:r>
              <a:rPr lang="en-GB" altLang="en-US" smtClean="0"/>
              <a:t>Second level</a:t>
            </a:r>
          </a:p>
          <a:p>
            <a:pPr lvl="2"/>
            <a:r>
              <a:rPr lang="en-GB" altLang="en-US" smtClean="0"/>
              <a:t>Third level</a:t>
            </a:r>
          </a:p>
          <a:p>
            <a:pPr lvl="3"/>
            <a:r>
              <a:rPr lang="en-GB" altLang="en-US" smtClean="0"/>
              <a:t>Fourth level</a:t>
            </a:r>
          </a:p>
          <a:p>
            <a:pPr lvl="4"/>
            <a:r>
              <a:rPr lang="en-GB" altLang="en-US" smtClean="0"/>
              <a:t>Fifth level</a:t>
            </a:r>
          </a:p>
        </p:txBody>
      </p:sp>
      <p:sp>
        <p:nvSpPr>
          <p:cNvPr id="1029" name="Rectangle 4"/>
          <p:cNvSpPr>
            <a:spLocks noGrp="1" noChangeArrowheads="1"/>
          </p:cNvSpPr>
          <p:nvPr>
            <p:ph type="title"/>
          </p:nvPr>
        </p:nvSpPr>
        <p:spPr bwMode="ltGray">
          <a:xfrm>
            <a:off x="474133" y="422275"/>
            <a:ext cx="6502400" cy="738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title style</a:t>
            </a:r>
          </a:p>
        </p:txBody>
      </p:sp>
      <p:sp>
        <p:nvSpPr>
          <p:cNvPr id="4198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948488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" pitchFamily="18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199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948488"/>
            <a:ext cx="3860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" pitchFamily="18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199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948488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latin typeface="Times" panose="02020603050405020304" pitchFamily="18" charset="0"/>
              </a:defRPr>
            </a:lvl1pPr>
          </a:lstStyle>
          <a:p>
            <a:pPr>
              <a:defRPr/>
            </a:pPr>
            <a:fld id="{67F32F8B-A027-4805-9B29-E22DC8727141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1033" name="Line 10"/>
          <p:cNvSpPr>
            <a:spLocks noChangeShapeType="1"/>
          </p:cNvSpPr>
          <p:nvPr/>
        </p:nvSpPr>
        <p:spPr bwMode="white">
          <a:xfrm>
            <a:off x="268818" y="1600200"/>
            <a:ext cx="11618383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 sz="20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Arial" charset="0"/>
        </a:defRPr>
      </a:lvl9pPr>
    </p:titleStyle>
    <p:bodyStyle>
      <a:lvl1pPr algn="l" rtl="0" eaLnBrk="0" fontAlgn="base" hangingPunct="0">
        <a:spcBef>
          <a:spcPct val="0"/>
        </a:spcBef>
        <a:spcAft>
          <a:spcPct val="40000"/>
        </a:spcAft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271463" indent="-269875" algn="l" rtl="0" eaLnBrk="0" fontAlgn="base" hangingPunct="0">
        <a:spcBef>
          <a:spcPct val="0"/>
        </a:spcBef>
        <a:spcAft>
          <a:spcPct val="40000"/>
        </a:spcAft>
        <a:buChar char="•"/>
        <a:defRPr sz="2000">
          <a:solidFill>
            <a:schemeClr val="tx1"/>
          </a:solidFill>
          <a:latin typeface="+mn-lt"/>
        </a:defRPr>
      </a:lvl2pPr>
      <a:lvl3pPr marL="542925" indent="-269875" algn="l" rtl="0" eaLnBrk="0" fontAlgn="base" hangingPunct="0">
        <a:spcBef>
          <a:spcPct val="0"/>
        </a:spcBef>
        <a:spcAft>
          <a:spcPct val="40000"/>
        </a:spcAft>
        <a:buChar char="•"/>
        <a:defRPr sz="2000">
          <a:solidFill>
            <a:schemeClr val="tx1"/>
          </a:solidFill>
          <a:latin typeface="+mn-lt"/>
        </a:defRPr>
      </a:lvl3pPr>
      <a:lvl4pPr marL="809625" indent="-265113" algn="l" rtl="0" eaLnBrk="0" fontAlgn="base" hangingPunct="0">
        <a:spcBef>
          <a:spcPct val="0"/>
        </a:spcBef>
        <a:spcAft>
          <a:spcPct val="40000"/>
        </a:spcAft>
        <a:buChar char="•"/>
        <a:defRPr sz="2000">
          <a:solidFill>
            <a:schemeClr val="tx1"/>
          </a:solidFill>
          <a:latin typeface="+mn-lt"/>
        </a:defRPr>
      </a:lvl4pPr>
      <a:lvl5pPr marL="1081088" indent="-269875" algn="l" rtl="0" eaLnBrk="0" fontAlgn="base" hangingPunct="0">
        <a:spcBef>
          <a:spcPct val="0"/>
        </a:spcBef>
        <a:spcAft>
          <a:spcPct val="40000"/>
        </a:spcAft>
        <a:buChar char="•"/>
        <a:defRPr sz="2000">
          <a:solidFill>
            <a:schemeClr val="tx1"/>
          </a:solidFill>
          <a:latin typeface="+mn-lt"/>
        </a:defRPr>
      </a:lvl5pPr>
      <a:lvl6pPr marL="1538288" indent="-269875" algn="l" rtl="0" fontAlgn="base">
        <a:spcBef>
          <a:spcPct val="0"/>
        </a:spcBef>
        <a:spcAft>
          <a:spcPct val="40000"/>
        </a:spcAft>
        <a:buChar char="•"/>
        <a:defRPr sz="2000">
          <a:solidFill>
            <a:schemeClr val="tx1"/>
          </a:solidFill>
          <a:latin typeface="+mn-lt"/>
        </a:defRPr>
      </a:lvl6pPr>
      <a:lvl7pPr marL="1995488" indent="-269875" algn="l" rtl="0" fontAlgn="base">
        <a:spcBef>
          <a:spcPct val="0"/>
        </a:spcBef>
        <a:spcAft>
          <a:spcPct val="40000"/>
        </a:spcAft>
        <a:buChar char="•"/>
        <a:defRPr sz="2000">
          <a:solidFill>
            <a:schemeClr val="tx1"/>
          </a:solidFill>
          <a:latin typeface="+mn-lt"/>
        </a:defRPr>
      </a:lvl7pPr>
      <a:lvl8pPr marL="2452688" indent="-269875" algn="l" rtl="0" fontAlgn="base">
        <a:spcBef>
          <a:spcPct val="0"/>
        </a:spcBef>
        <a:spcAft>
          <a:spcPct val="40000"/>
        </a:spcAft>
        <a:buChar char="•"/>
        <a:defRPr sz="2000">
          <a:solidFill>
            <a:schemeClr val="tx1"/>
          </a:solidFill>
          <a:latin typeface="+mn-lt"/>
        </a:defRPr>
      </a:lvl8pPr>
      <a:lvl9pPr marL="2909888" indent="-269875" algn="l" rtl="0" fontAlgn="base">
        <a:spcBef>
          <a:spcPct val="0"/>
        </a:spcBef>
        <a:spcAft>
          <a:spcPct val="40000"/>
        </a:spcAft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4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7" Type="http://schemas.openxmlformats.org/officeDocument/2006/relationships/image" Target="../media/image4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8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10.mp4"/><Relationship Id="rId7" Type="http://schemas.openxmlformats.org/officeDocument/2006/relationships/image" Target="../media/image4.png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0.mp4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4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12" descr="LeedsUniBla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8408" y="441325"/>
            <a:ext cx="227488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Line 13"/>
          <p:cNvSpPr>
            <a:spLocks noChangeShapeType="1"/>
          </p:cNvSpPr>
          <p:nvPr/>
        </p:nvSpPr>
        <p:spPr bwMode="gray">
          <a:xfrm>
            <a:off x="83332" y="1341438"/>
            <a:ext cx="1198933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9" name="Rectangle 6"/>
          <p:cNvSpPr txBox="1">
            <a:spLocks noChangeArrowheads="1"/>
          </p:cNvSpPr>
          <p:nvPr/>
        </p:nvSpPr>
        <p:spPr bwMode="ltGray">
          <a:xfrm>
            <a:off x="231812" y="2565401"/>
            <a:ext cx="7772400" cy="1108075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anchor="b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GB" altLang="en-US" sz="4000" kern="0" dirty="0">
                <a:solidFill>
                  <a:schemeClr val="tx1"/>
                </a:solidFill>
              </a:rPr>
              <a:t>Embedding design structure in engineering information</a:t>
            </a:r>
          </a:p>
        </p:txBody>
      </p:sp>
      <p:sp>
        <p:nvSpPr>
          <p:cNvPr id="10" name="Rectangle 7"/>
          <p:cNvSpPr txBox="1">
            <a:spLocks noChangeArrowheads="1"/>
          </p:cNvSpPr>
          <p:nvPr/>
        </p:nvSpPr>
        <p:spPr bwMode="auto">
          <a:xfrm>
            <a:off x="227348" y="3990975"/>
            <a:ext cx="7459935" cy="118186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>
            <a:spAutoFit/>
          </a:bodyPr>
          <a:lstStyle>
            <a:lvl1pPr algn="l" rtl="0" fontAlgn="base">
              <a:spcBef>
                <a:spcPct val="0"/>
              </a:spcBef>
              <a:spcAft>
                <a:spcPct val="40000"/>
              </a:spcAft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542925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809625" indent="-265113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081088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1538288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1995488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2452688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2909888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defRPr/>
            </a:pPr>
            <a:r>
              <a:rPr lang="en-GB" altLang="en-US" sz="3200" kern="0" dirty="0"/>
              <a:t>Demonstration of software prototypes</a:t>
            </a:r>
          </a:p>
          <a:p>
            <a:pPr eaLnBrk="1" hangingPunct="1">
              <a:defRPr/>
            </a:pPr>
            <a:r>
              <a:rPr lang="en-GB" altLang="en-US" sz="3200" kern="0" dirty="0"/>
              <a:t>12-13 April 2016 project meeting</a:t>
            </a:r>
          </a:p>
        </p:txBody>
      </p:sp>
      <p:pic>
        <p:nvPicPr>
          <p:cNvPr id="5126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40" y="423864"/>
            <a:ext cx="1000125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7"/>
          <p:cNvSpPr txBox="1">
            <a:spLocks noChangeArrowheads="1"/>
          </p:cNvSpPr>
          <p:nvPr/>
        </p:nvSpPr>
        <p:spPr bwMode="auto">
          <a:xfrm>
            <a:off x="299356" y="5408614"/>
            <a:ext cx="2879725" cy="430887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>
            <a:spAutoFit/>
          </a:bodyPr>
          <a:lstStyle>
            <a:lvl1pPr algn="l" rtl="0" fontAlgn="base">
              <a:spcBef>
                <a:spcPct val="0"/>
              </a:spcBef>
              <a:spcAft>
                <a:spcPct val="40000"/>
              </a:spcAft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1463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542925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809625" indent="-265113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081088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1538288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1995488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2452688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2909888" indent="-269875" algn="l" rtl="0" fontAlgn="base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defRPr/>
            </a:pPr>
            <a:r>
              <a:rPr lang="en-GB" altLang="en-US" sz="2800" kern="0" dirty="0"/>
              <a:t>Hau Hing Chau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7596844" cy="7381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/>
              <a:t>Five-piece puzzle (3 of 3) – another two </a:t>
            </a:r>
            <a:r>
              <a:rPr lang="en-GB" altLang="en-US" sz="2800" dirty="0" smtClean="0"/>
              <a:t>levels</a:t>
            </a:r>
            <a:endParaRPr lang="en-GB" altLang="en-US" sz="2800" dirty="0"/>
          </a:p>
          <a:p>
            <a:pPr>
              <a:spcAft>
                <a:spcPct val="0"/>
              </a:spcAft>
            </a:pPr>
            <a:r>
              <a:rPr lang="en-GB" altLang="en-US" sz="1400" dirty="0" smtClean="0"/>
              <a:t>Embedding </a:t>
            </a:r>
            <a:r>
              <a:rPr lang="en-GB" altLang="en-US" sz="1400" dirty="0"/>
              <a:t>design structure in engineering information</a:t>
            </a:r>
          </a:p>
        </p:txBody>
      </p:sp>
      <p:pic>
        <p:nvPicPr>
          <p:cNvPr id="2" name="puzzle 1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18161" r="18064"/>
          <a:stretch/>
        </p:blipFill>
        <p:spPr>
          <a:xfrm>
            <a:off x="-7844" y="1284226"/>
            <a:ext cx="6319868" cy="5573773"/>
          </a:xfrm>
          <a:prstGeom prst="rect">
            <a:avLst/>
          </a:prstGeom>
        </p:spPr>
      </p:pic>
      <p:pic>
        <p:nvPicPr>
          <p:cNvPr id="3" name="lattice 1d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0809" r="20726"/>
          <a:stretch/>
        </p:blipFill>
        <p:spPr>
          <a:xfrm>
            <a:off x="6395636" y="1284226"/>
            <a:ext cx="5793214" cy="557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189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37169" y="1665288"/>
            <a:ext cx="11771499" cy="4349750"/>
          </a:xfrm>
        </p:spPr>
        <p:txBody>
          <a:bodyPr/>
          <a:lstStyle/>
          <a:p>
            <a:pPr eaLnBrk="1" hangingPunct="1"/>
            <a:r>
              <a:rPr lang="en-GB" altLang="en-US" sz="4000" dirty="0" smtClean="0"/>
              <a:t>Case studies</a:t>
            </a:r>
            <a:endParaRPr lang="en-GB" altLang="en-US" sz="4000" dirty="0">
              <a:solidFill>
                <a:schemeClr val="bg1">
                  <a:lumMod val="65000"/>
                </a:schemeClr>
              </a:solidFill>
            </a:endParaRPr>
          </a:p>
          <a:p>
            <a:pPr lvl="1" eaLnBrk="1" hangingPunct="1"/>
            <a:r>
              <a:rPr lang="en-GB" altLang="en-US" sz="4000" dirty="0" smtClean="0"/>
              <a:t>Five-piece puzzle in three different structures</a:t>
            </a:r>
            <a:endParaRPr lang="en-GB" altLang="en-US" sz="4000" dirty="0"/>
          </a:p>
          <a:p>
            <a:pPr lvl="1" eaLnBrk="1" hangingPunct="1"/>
            <a:r>
              <a:rPr lang="en-GB" altLang="en-US" sz="4000" dirty="0" smtClean="0"/>
              <a:t>Simplified </a:t>
            </a:r>
            <a:r>
              <a:rPr lang="en-GB" altLang="en-US" sz="4000" b="1" dirty="0" smtClean="0"/>
              <a:t>five-part lock </a:t>
            </a:r>
            <a:r>
              <a:rPr lang="en-GB" altLang="en-US" sz="4000" dirty="0" smtClean="0"/>
              <a:t>assembly</a:t>
            </a:r>
            <a:endParaRPr lang="en-GB" altLang="en-US" sz="4000" dirty="0"/>
          </a:p>
          <a:p>
            <a:pPr lvl="2" eaLnBrk="1" hangingPunct="1"/>
            <a:r>
              <a:rPr lang="en-GB" altLang="en-US" sz="4000" dirty="0" smtClean="0"/>
              <a:t>15-part lock assembly in three assembly levels</a:t>
            </a:r>
          </a:p>
          <a:p>
            <a:pPr lvl="1" eaLnBrk="1" hangingPunct="1"/>
            <a:r>
              <a:rPr lang="en-GB" altLang="en-US" sz="4000" dirty="0" smtClean="0"/>
              <a:t>100-odd parts robot</a:t>
            </a:r>
            <a:endParaRPr lang="en-GB" altLang="en-US" sz="4000" dirty="0"/>
          </a:p>
          <a:p>
            <a:pPr marL="1588" lvl="1" indent="0" eaLnBrk="1" hangingPunct="1">
              <a:buNone/>
            </a:pPr>
            <a:endParaRPr lang="en-GB" altLang="en-US" dirty="0" smtClean="0"/>
          </a:p>
        </p:txBody>
      </p:sp>
      <p:grpSp>
        <p:nvGrpSpPr>
          <p:cNvPr id="6147" name="Group 3"/>
          <p:cNvGrpSpPr>
            <a:grpSpLocks/>
          </p:cNvGrpSpPr>
          <p:nvPr/>
        </p:nvGrpSpPr>
        <p:grpSpPr bwMode="auto">
          <a:xfrm>
            <a:off x="83332" y="76200"/>
            <a:ext cx="12025336" cy="1258888"/>
            <a:chOff x="48" y="48"/>
            <a:chExt cx="5664" cy="793"/>
          </a:xfrm>
        </p:grpSpPr>
        <p:sp>
          <p:nvSpPr>
            <p:cNvPr id="6149" name="Rectangle 4"/>
            <p:cNvSpPr>
              <a:spLocks noChangeArrowheads="1"/>
            </p:cNvSpPr>
            <p:nvPr/>
          </p:nvSpPr>
          <p:spPr bwMode="ltGray">
            <a:xfrm>
              <a:off x="48" y="48"/>
              <a:ext cx="5664" cy="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Aft>
                  <a:spcPct val="4000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Aft>
                  <a:spcPct val="0"/>
                </a:spcAft>
              </a:pPr>
              <a:endParaRPr lang="en-US" altLang="en-US">
                <a:solidFill>
                  <a:srgbClr val="8D010F"/>
                </a:solidFill>
                <a:latin typeface="Times" panose="02020603050405020304" pitchFamily="18" charset="0"/>
              </a:endParaRPr>
            </a:p>
          </p:txBody>
        </p:sp>
        <p:pic>
          <p:nvPicPr>
            <p:cNvPr id="6150" name="Picture 5" descr="LeedsUniWhit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ltGray">
            <a:xfrm>
              <a:off x="4406" y="278"/>
              <a:ext cx="1129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>
                <a:solidFill>
                  <a:schemeClr val="bg1"/>
                </a:solidFill>
              </a:rPr>
              <a:t>StrEmbed-1 (March)</a:t>
            </a:r>
            <a:endParaRPr lang="en-GB" altLang="en-US" sz="2800" dirty="0">
              <a:solidFill>
                <a:schemeClr val="bg1"/>
              </a:solidFill>
            </a:endParaRPr>
          </a:p>
          <a:p>
            <a:pPr>
              <a:spcAft>
                <a:spcPct val="0"/>
              </a:spcAft>
            </a:pPr>
            <a:r>
              <a:rPr lang="en-GB" altLang="en-US" sz="1400" dirty="0">
                <a:solidFill>
                  <a:schemeClr val="bg1"/>
                </a:solidFill>
              </a:rPr>
              <a:t>Embedding design structure in engineering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241576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/>
              <a:t>Five-part lock</a:t>
            </a:r>
          </a:p>
          <a:p>
            <a:pPr>
              <a:spcAft>
                <a:spcPct val="0"/>
              </a:spcAft>
            </a:pPr>
            <a:r>
              <a:rPr lang="en-GB" altLang="en-US" sz="1400" dirty="0" smtClean="0"/>
              <a:t>Embedding </a:t>
            </a:r>
            <a:r>
              <a:rPr lang="en-GB" altLang="en-US" sz="1400" dirty="0"/>
              <a:t>design structure in engineering information</a:t>
            </a:r>
          </a:p>
        </p:txBody>
      </p:sp>
      <p:pic>
        <p:nvPicPr>
          <p:cNvPr id="4" name="lattice lock 5 part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1260" r="20720" b="1575"/>
          <a:stretch/>
        </p:blipFill>
        <p:spPr>
          <a:xfrm>
            <a:off x="6376390" y="1322843"/>
            <a:ext cx="5800845" cy="5535157"/>
          </a:xfrm>
          <a:prstGeom prst="rect">
            <a:avLst/>
          </a:prstGeom>
        </p:spPr>
      </p:pic>
      <p:pic>
        <p:nvPicPr>
          <p:cNvPr id="7" name="sw lock 5 part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18598" r="18067"/>
          <a:stretch/>
        </p:blipFill>
        <p:spPr>
          <a:xfrm>
            <a:off x="0" y="1322843"/>
            <a:ext cx="6240016" cy="5541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514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37169" y="1665288"/>
            <a:ext cx="11771499" cy="4349750"/>
          </a:xfrm>
        </p:spPr>
        <p:txBody>
          <a:bodyPr/>
          <a:lstStyle/>
          <a:p>
            <a:pPr eaLnBrk="1" hangingPunct="1"/>
            <a:r>
              <a:rPr lang="en-GB" altLang="en-US" sz="4000" dirty="0" smtClean="0"/>
              <a:t>Case studies</a:t>
            </a:r>
            <a:endParaRPr lang="en-GB" altLang="en-US" sz="4000" dirty="0">
              <a:solidFill>
                <a:schemeClr val="bg1">
                  <a:lumMod val="65000"/>
                </a:schemeClr>
              </a:solidFill>
            </a:endParaRPr>
          </a:p>
          <a:p>
            <a:pPr lvl="1" eaLnBrk="1" hangingPunct="1"/>
            <a:r>
              <a:rPr lang="en-GB" altLang="en-US" sz="4000" dirty="0" smtClean="0"/>
              <a:t>Five-piece puzzle in three different structures</a:t>
            </a:r>
            <a:endParaRPr lang="en-GB" altLang="en-US" sz="4000" dirty="0"/>
          </a:p>
          <a:p>
            <a:pPr lvl="1" eaLnBrk="1" hangingPunct="1"/>
            <a:r>
              <a:rPr lang="en-GB" altLang="en-US" sz="4000" dirty="0" smtClean="0"/>
              <a:t>Simplified five-part lock assembly</a:t>
            </a:r>
            <a:endParaRPr lang="en-GB" altLang="en-US" sz="4000" dirty="0"/>
          </a:p>
          <a:p>
            <a:pPr lvl="2" eaLnBrk="1" hangingPunct="1"/>
            <a:r>
              <a:rPr lang="en-GB" altLang="en-US" sz="4000" b="1" dirty="0" smtClean="0"/>
              <a:t>15-part lock </a:t>
            </a:r>
            <a:r>
              <a:rPr lang="en-GB" altLang="en-US" sz="4000" dirty="0" smtClean="0"/>
              <a:t>assembly in three assembly levels</a:t>
            </a:r>
          </a:p>
          <a:p>
            <a:pPr lvl="1" eaLnBrk="1" hangingPunct="1"/>
            <a:r>
              <a:rPr lang="en-GB" altLang="en-US" sz="4000" dirty="0" smtClean="0"/>
              <a:t>100-odd parts robot</a:t>
            </a:r>
            <a:endParaRPr lang="en-GB" altLang="en-US" sz="4000" dirty="0"/>
          </a:p>
          <a:p>
            <a:pPr marL="1588" lvl="1" indent="0" eaLnBrk="1" hangingPunct="1">
              <a:buNone/>
            </a:pPr>
            <a:endParaRPr lang="en-GB" altLang="en-US" dirty="0" smtClean="0"/>
          </a:p>
        </p:txBody>
      </p:sp>
      <p:grpSp>
        <p:nvGrpSpPr>
          <p:cNvPr id="6147" name="Group 3"/>
          <p:cNvGrpSpPr>
            <a:grpSpLocks/>
          </p:cNvGrpSpPr>
          <p:nvPr/>
        </p:nvGrpSpPr>
        <p:grpSpPr bwMode="auto">
          <a:xfrm>
            <a:off x="83332" y="76200"/>
            <a:ext cx="12025336" cy="1258888"/>
            <a:chOff x="48" y="48"/>
            <a:chExt cx="5664" cy="793"/>
          </a:xfrm>
        </p:grpSpPr>
        <p:sp>
          <p:nvSpPr>
            <p:cNvPr id="6149" name="Rectangle 4"/>
            <p:cNvSpPr>
              <a:spLocks noChangeArrowheads="1"/>
            </p:cNvSpPr>
            <p:nvPr/>
          </p:nvSpPr>
          <p:spPr bwMode="ltGray">
            <a:xfrm>
              <a:off x="48" y="48"/>
              <a:ext cx="5664" cy="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Aft>
                  <a:spcPct val="4000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Aft>
                  <a:spcPct val="0"/>
                </a:spcAft>
              </a:pPr>
              <a:endParaRPr lang="en-US" altLang="en-US">
                <a:solidFill>
                  <a:srgbClr val="8D010F"/>
                </a:solidFill>
                <a:latin typeface="Times" panose="02020603050405020304" pitchFamily="18" charset="0"/>
              </a:endParaRPr>
            </a:p>
          </p:txBody>
        </p:sp>
        <p:pic>
          <p:nvPicPr>
            <p:cNvPr id="6150" name="Picture 5" descr="LeedsUniWhit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ltGray">
            <a:xfrm>
              <a:off x="4406" y="278"/>
              <a:ext cx="1129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>
                <a:solidFill>
                  <a:schemeClr val="bg1"/>
                </a:solidFill>
              </a:rPr>
              <a:t>StrEmbed-1 (March)</a:t>
            </a:r>
            <a:endParaRPr lang="en-GB" altLang="en-US" sz="2800" dirty="0">
              <a:solidFill>
                <a:schemeClr val="bg1"/>
              </a:solidFill>
            </a:endParaRPr>
          </a:p>
          <a:p>
            <a:pPr>
              <a:spcAft>
                <a:spcPct val="0"/>
              </a:spcAft>
            </a:pPr>
            <a:r>
              <a:rPr lang="en-GB" altLang="en-US" sz="1400" dirty="0">
                <a:solidFill>
                  <a:schemeClr val="bg1"/>
                </a:solidFill>
              </a:rPr>
              <a:t>Embedding design structure in engineering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331857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/>
              <a:t>15-part lock assembly</a:t>
            </a:r>
          </a:p>
          <a:p>
            <a:pPr>
              <a:spcAft>
                <a:spcPct val="0"/>
              </a:spcAft>
            </a:pPr>
            <a:r>
              <a:rPr lang="en-GB" altLang="en-US" sz="1400" dirty="0" smtClean="0"/>
              <a:t>Embedding </a:t>
            </a:r>
            <a:r>
              <a:rPr lang="en-GB" altLang="en-US" sz="1400" dirty="0"/>
              <a:t>design structure in engineering information</a:t>
            </a:r>
          </a:p>
        </p:txBody>
      </p:sp>
      <p:pic>
        <p:nvPicPr>
          <p:cNvPr id="2" name="lattice lock 15 part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0809" r="21169" b="1575"/>
          <a:stretch/>
        </p:blipFill>
        <p:spPr>
          <a:xfrm>
            <a:off x="6348028" y="1266299"/>
            <a:ext cx="5843972" cy="5576309"/>
          </a:xfrm>
          <a:prstGeom prst="rect">
            <a:avLst/>
          </a:prstGeom>
        </p:spPr>
      </p:pic>
      <p:pic>
        <p:nvPicPr>
          <p:cNvPr id="3" name="sw lock 15 part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18598" r="18067"/>
          <a:stretch/>
        </p:blipFill>
        <p:spPr>
          <a:xfrm>
            <a:off x="0" y="1266300"/>
            <a:ext cx="6278834" cy="557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42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37169" y="1665288"/>
            <a:ext cx="11771499" cy="4349750"/>
          </a:xfrm>
        </p:spPr>
        <p:txBody>
          <a:bodyPr/>
          <a:lstStyle/>
          <a:p>
            <a:pPr eaLnBrk="1" hangingPunct="1"/>
            <a:r>
              <a:rPr lang="en-GB" altLang="en-US" sz="4000" dirty="0" smtClean="0"/>
              <a:t>Case studies</a:t>
            </a:r>
            <a:endParaRPr lang="en-GB" altLang="en-US" sz="4000" dirty="0">
              <a:solidFill>
                <a:schemeClr val="bg1">
                  <a:lumMod val="65000"/>
                </a:schemeClr>
              </a:solidFill>
            </a:endParaRPr>
          </a:p>
          <a:p>
            <a:pPr lvl="1" eaLnBrk="1" hangingPunct="1"/>
            <a:r>
              <a:rPr lang="en-GB" altLang="en-US" sz="4000" dirty="0" smtClean="0"/>
              <a:t>Five-piece puzzle in three different structures</a:t>
            </a:r>
            <a:endParaRPr lang="en-GB" altLang="en-US" sz="4000" dirty="0"/>
          </a:p>
          <a:p>
            <a:pPr lvl="1" eaLnBrk="1" hangingPunct="1"/>
            <a:r>
              <a:rPr lang="en-GB" altLang="en-US" sz="4000" dirty="0" smtClean="0"/>
              <a:t>Simplified five-part lock assembly</a:t>
            </a:r>
            <a:endParaRPr lang="en-GB" altLang="en-US" sz="4000" dirty="0"/>
          </a:p>
          <a:p>
            <a:pPr lvl="2" eaLnBrk="1" hangingPunct="1"/>
            <a:r>
              <a:rPr lang="en-GB" altLang="en-US" sz="4000" dirty="0" smtClean="0"/>
              <a:t>15-part lock assembly in three assembly levels</a:t>
            </a:r>
          </a:p>
          <a:p>
            <a:pPr lvl="1" eaLnBrk="1" hangingPunct="1"/>
            <a:r>
              <a:rPr lang="en-GB" altLang="en-US" sz="4000" b="1" dirty="0" smtClean="0"/>
              <a:t>100-odd parts robot</a:t>
            </a:r>
            <a:endParaRPr lang="en-GB" altLang="en-US" sz="4000" b="1" dirty="0"/>
          </a:p>
          <a:p>
            <a:pPr marL="1588" lvl="1" indent="0" eaLnBrk="1" hangingPunct="1">
              <a:buNone/>
            </a:pPr>
            <a:endParaRPr lang="en-GB" altLang="en-US" dirty="0" smtClean="0"/>
          </a:p>
        </p:txBody>
      </p:sp>
      <p:grpSp>
        <p:nvGrpSpPr>
          <p:cNvPr id="6147" name="Group 3"/>
          <p:cNvGrpSpPr>
            <a:grpSpLocks/>
          </p:cNvGrpSpPr>
          <p:nvPr/>
        </p:nvGrpSpPr>
        <p:grpSpPr bwMode="auto">
          <a:xfrm>
            <a:off x="83332" y="76200"/>
            <a:ext cx="12025336" cy="1258888"/>
            <a:chOff x="48" y="48"/>
            <a:chExt cx="5664" cy="793"/>
          </a:xfrm>
        </p:grpSpPr>
        <p:sp>
          <p:nvSpPr>
            <p:cNvPr id="6149" name="Rectangle 4"/>
            <p:cNvSpPr>
              <a:spLocks noChangeArrowheads="1"/>
            </p:cNvSpPr>
            <p:nvPr/>
          </p:nvSpPr>
          <p:spPr bwMode="ltGray">
            <a:xfrm>
              <a:off x="48" y="48"/>
              <a:ext cx="5664" cy="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Aft>
                  <a:spcPct val="4000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Aft>
                  <a:spcPct val="0"/>
                </a:spcAft>
              </a:pPr>
              <a:endParaRPr lang="en-US" altLang="en-US">
                <a:solidFill>
                  <a:srgbClr val="8D010F"/>
                </a:solidFill>
                <a:latin typeface="Times" panose="02020603050405020304" pitchFamily="18" charset="0"/>
              </a:endParaRPr>
            </a:p>
          </p:txBody>
        </p:sp>
        <p:pic>
          <p:nvPicPr>
            <p:cNvPr id="6150" name="Picture 5" descr="LeedsUniWhit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ltGray">
            <a:xfrm>
              <a:off x="4406" y="278"/>
              <a:ext cx="1129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>
                <a:solidFill>
                  <a:schemeClr val="bg1"/>
                </a:solidFill>
              </a:rPr>
              <a:t>StrEmbed-1 (March)</a:t>
            </a:r>
            <a:endParaRPr lang="en-GB" altLang="en-US" sz="2800" dirty="0">
              <a:solidFill>
                <a:schemeClr val="bg1"/>
              </a:solidFill>
            </a:endParaRPr>
          </a:p>
          <a:p>
            <a:pPr>
              <a:spcAft>
                <a:spcPct val="0"/>
              </a:spcAft>
            </a:pPr>
            <a:r>
              <a:rPr lang="en-GB" altLang="en-US" sz="1400" dirty="0">
                <a:solidFill>
                  <a:schemeClr val="bg1"/>
                </a:solidFill>
              </a:rPr>
              <a:t>Embedding design structure in engineering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105235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/>
              <a:t>100 parts robot</a:t>
            </a:r>
          </a:p>
          <a:p>
            <a:pPr>
              <a:spcAft>
                <a:spcPct val="0"/>
              </a:spcAft>
            </a:pPr>
            <a:r>
              <a:rPr lang="en-GB" altLang="en-US" sz="1400" dirty="0" smtClean="0"/>
              <a:t>Embedding </a:t>
            </a:r>
            <a:r>
              <a:rPr lang="en-GB" altLang="en-US" sz="1400" dirty="0"/>
              <a:t>design structure in engineering information</a:t>
            </a:r>
          </a:p>
        </p:txBody>
      </p:sp>
      <p:pic>
        <p:nvPicPr>
          <p:cNvPr id="4" name="lattice robo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4871" r="4771"/>
          <a:stretch/>
        </p:blipFill>
        <p:spPr>
          <a:xfrm>
            <a:off x="1523492" y="1157559"/>
            <a:ext cx="9145016" cy="569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5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37170" y="1665288"/>
            <a:ext cx="11771498" cy="4349750"/>
          </a:xfrm>
        </p:spPr>
        <p:txBody>
          <a:bodyPr/>
          <a:lstStyle/>
          <a:p>
            <a:pPr eaLnBrk="1" hangingPunct="1"/>
            <a:r>
              <a:rPr lang="en-GB" altLang="en-US" sz="4000" dirty="0"/>
              <a:t>Str</a:t>
            </a:r>
            <a:r>
              <a:rPr lang="en-GB" altLang="en-US" sz="4000" dirty="0">
                <a:solidFill>
                  <a:schemeClr val="bg1">
                    <a:lumMod val="65000"/>
                  </a:schemeClr>
                </a:solidFill>
              </a:rPr>
              <a:t>ucture</a:t>
            </a:r>
            <a:r>
              <a:rPr lang="en-GB" altLang="en-US" sz="4000" dirty="0"/>
              <a:t> Embed</a:t>
            </a:r>
            <a:r>
              <a:rPr lang="en-GB" altLang="en-US" sz="4000" dirty="0">
                <a:solidFill>
                  <a:schemeClr val="bg1">
                    <a:lumMod val="65000"/>
                  </a:schemeClr>
                </a:solidFill>
              </a:rPr>
              <a:t>ding</a:t>
            </a:r>
          </a:p>
          <a:p>
            <a:pPr lvl="1" eaLnBrk="1" hangingPunct="1"/>
            <a:r>
              <a:rPr lang="en-GB" altLang="en-US" sz="4000" dirty="0" smtClean="0"/>
              <a:t>StrEmbed-1 (March) – status: done</a:t>
            </a:r>
            <a:endParaRPr lang="en-GB" altLang="en-US" sz="4000" dirty="0"/>
          </a:p>
          <a:p>
            <a:pPr lvl="1" eaLnBrk="1" hangingPunct="1"/>
            <a:r>
              <a:rPr lang="en-GB" altLang="en-US" sz="4000" b="1" dirty="0" smtClean="0"/>
              <a:t>StrEmbed-2 (June) – status: in progress</a:t>
            </a:r>
            <a:endParaRPr lang="en-GB" altLang="en-US" sz="4000" b="1" dirty="0"/>
          </a:p>
          <a:p>
            <a:pPr lvl="1" eaLnBrk="1" hangingPunct="1"/>
            <a:r>
              <a:rPr lang="en-GB" altLang="en-US" sz="4000" dirty="0" smtClean="0"/>
              <a:t>StrEmbed-3 (November)</a:t>
            </a:r>
            <a:endParaRPr lang="en-GB" altLang="en-US" sz="4000" dirty="0"/>
          </a:p>
          <a:p>
            <a:pPr marL="1588" lvl="1" indent="0" eaLnBrk="1" hangingPunct="1">
              <a:buNone/>
            </a:pPr>
            <a:endParaRPr lang="en-GB" altLang="en-US" dirty="0" smtClean="0"/>
          </a:p>
        </p:txBody>
      </p:sp>
      <p:grpSp>
        <p:nvGrpSpPr>
          <p:cNvPr id="6147" name="Group 3"/>
          <p:cNvGrpSpPr>
            <a:grpSpLocks/>
          </p:cNvGrpSpPr>
          <p:nvPr/>
        </p:nvGrpSpPr>
        <p:grpSpPr bwMode="auto">
          <a:xfrm>
            <a:off x="83332" y="76200"/>
            <a:ext cx="12025336" cy="1258888"/>
            <a:chOff x="48" y="48"/>
            <a:chExt cx="5664" cy="793"/>
          </a:xfrm>
        </p:grpSpPr>
        <p:sp>
          <p:nvSpPr>
            <p:cNvPr id="6149" name="Rectangle 4"/>
            <p:cNvSpPr>
              <a:spLocks noChangeArrowheads="1"/>
            </p:cNvSpPr>
            <p:nvPr/>
          </p:nvSpPr>
          <p:spPr bwMode="ltGray">
            <a:xfrm>
              <a:off x="48" y="48"/>
              <a:ext cx="5664" cy="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Aft>
                  <a:spcPct val="4000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Aft>
                  <a:spcPct val="0"/>
                </a:spcAft>
              </a:pPr>
              <a:endParaRPr lang="en-US" altLang="en-US">
                <a:solidFill>
                  <a:srgbClr val="8D010F"/>
                </a:solidFill>
                <a:latin typeface="Times" panose="02020603050405020304" pitchFamily="18" charset="0"/>
              </a:endParaRPr>
            </a:p>
          </p:txBody>
        </p:sp>
        <p:pic>
          <p:nvPicPr>
            <p:cNvPr id="6150" name="Picture 5" descr="LeedsUniWhit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ltGray">
            <a:xfrm>
              <a:off x="4406" y="278"/>
              <a:ext cx="1129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>
                <a:solidFill>
                  <a:schemeClr val="bg1"/>
                </a:solidFill>
              </a:rPr>
              <a:t>Software prototypes</a:t>
            </a:r>
            <a:endParaRPr lang="en-GB" altLang="en-US" sz="2800" dirty="0">
              <a:solidFill>
                <a:schemeClr val="bg1"/>
              </a:solidFill>
            </a:endParaRPr>
          </a:p>
          <a:p>
            <a:pPr>
              <a:spcAft>
                <a:spcPct val="0"/>
              </a:spcAft>
            </a:pPr>
            <a:r>
              <a:rPr lang="en-GB" altLang="en-US" sz="1400" dirty="0">
                <a:solidFill>
                  <a:schemeClr val="bg1"/>
                </a:solidFill>
              </a:rPr>
              <a:t>Embedding design structure in engineering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1425337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37169" y="1665288"/>
            <a:ext cx="11771499" cy="4349750"/>
          </a:xfrm>
        </p:spPr>
        <p:txBody>
          <a:bodyPr/>
          <a:lstStyle/>
          <a:p>
            <a:pPr eaLnBrk="1" hangingPunct="1"/>
            <a:r>
              <a:rPr lang="en-GB" altLang="en-US" sz="4000" dirty="0" smtClean="0"/>
              <a:t>What it does?</a:t>
            </a:r>
            <a:endParaRPr lang="en-GB" altLang="en-US" sz="4000" dirty="0">
              <a:solidFill>
                <a:schemeClr val="bg1">
                  <a:lumMod val="65000"/>
                </a:schemeClr>
              </a:solidFill>
            </a:endParaRPr>
          </a:p>
          <a:p>
            <a:pPr lvl="1" eaLnBrk="1" hangingPunct="1"/>
            <a:r>
              <a:rPr lang="en-GB" altLang="en-US" sz="4000" dirty="0" smtClean="0"/>
              <a:t>Visualisation</a:t>
            </a:r>
            <a:endParaRPr lang="en-GB" altLang="en-US" sz="4000" dirty="0"/>
          </a:p>
          <a:p>
            <a:pPr lvl="1" eaLnBrk="1" hangingPunct="1"/>
            <a:r>
              <a:rPr lang="en-GB" altLang="en-US" sz="4000" dirty="0" smtClean="0"/>
              <a:t>Embedding structure onto a hypercube</a:t>
            </a:r>
          </a:p>
          <a:p>
            <a:pPr lvl="1" eaLnBrk="1" hangingPunct="1"/>
            <a:r>
              <a:rPr lang="en-GB" altLang="en-US" sz="4000" dirty="0" smtClean="0"/>
              <a:t>Limited to 5-part at this time</a:t>
            </a:r>
            <a:endParaRPr lang="en-GB" altLang="en-US" sz="4000" dirty="0"/>
          </a:p>
          <a:p>
            <a:pPr marL="1588" lvl="1" indent="0" eaLnBrk="1" hangingPunct="1">
              <a:buNone/>
            </a:pPr>
            <a:endParaRPr lang="en-GB" altLang="en-US" dirty="0" smtClean="0"/>
          </a:p>
        </p:txBody>
      </p:sp>
      <p:grpSp>
        <p:nvGrpSpPr>
          <p:cNvPr id="6147" name="Group 3"/>
          <p:cNvGrpSpPr>
            <a:grpSpLocks/>
          </p:cNvGrpSpPr>
          <p:nvPr/>
        </p:nvGrpSpPr>
        <p:grpSpPr bwMode="auto">
          <a:xfrm>
            <a:off x="83332" y="76200"/>
            <a:ext cx="12025336" cy="1258888"/>
            <a:chOff x="48" y="48"/>
            <a:chExt cx="5664" cy="793"/>
          </a:xfrm>
        </p:grpSpPr>
        <p:sp>
          <p:nvSpPr>
            <p:cNvPr id="6149" name="Rectangle 4"/>
            <p:cNvSpPr>
              <a:spLocks noChangeArrowheads="1"/>
            </p:cNvSpPr>
            <p:nvPr/>
          </p:nvSpPr>
          <p:spPr bwMode="ltGray">
            <a:xfrm>
              <a:off x="48" y="48"/>
              <a:ext cx="5664" cy="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Aft>
                  <a:spcPct val="4000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Aft>
                  <a:spcPct val="0"/>
                </a:spcAft>
              </a:pPr>
              <a:endParaRPr lang="en-US" altLang="en-US">
                <a:solidFill>
                  <a:srgbClr val="8D010F"/>
                </a:solidFill>
                <a:latin typeface="Times" panose="02020603050405020304" pitchFamily="18" charset="0"/>
              </a:endParaRPr>
            </a:p>
          </p:txBody>
        </p:sp>
        <p:pic>
          <p:nvPicPr>
            <p:cNvPr id="6150" name="Picture 5" descr="LeedsUniWhit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ltGray">
            <a:xfrm>
              <a:off x="4406" y="278"/>
              <a:ext cx="1129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>
                <a:solidFill>
                  <a:schemeClr val="bg1"/>
                </a:solidFill>
              </a:rPr>
              <a:t>StrEmbed-2 (June)</a:t>
            </a:r>
            <a:endParaRPr lang="en-GB" altLang="en-US" sz="2800" dirty="0">
              <a:solidFill>
                <a:schemeClr val="bg1"/>
              </a:solidFill>
            </a:endParaRPr>
          </a:p>
          <a:p>
            <a:pPr>
              <a:spcAft>
                <a:spcPct val="0"/>
              </a:spcAft>
            </a:pPr>
            <a:r>
              <a:rPr lang="en-GB" altLang="en-US" sz="1400" dirty="0">
                <a:solidFill>
                  <a:schemeClr val="bg1"/>
                </a:solidFill>
              </a:rPr>
              <a:t>Embedding design structure in engineering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652490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367" y="0"/>
            <a:ext cx="11101488" cy="6870835"/>
          </a:xfrm>
          <a:prstGeom prst="rect">
            <a:avLst/>
          </a:prstGeom>
        </p:spPr>
      </p:pic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5" y="224644"/>
            <a:ext cx="2054961" cy="11881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/>
              <a:t>7-hypercube</a:t>
            </a:r>
            <a:endParaRPr lang="en-GB" altLang="en-US" sz="2800" dirty="0"/>
          </a:p>
          <a:p>
            <a:pPr>
              <a:spcAft>
                <a:spcPct val="0"/>
              </a:spcAft>
            </a:pPr>
            <a:r>
              <a:rPr lang="en-GB" altLang="en-US" sz="1400" dirty="0"/>
              <a:t>Embedding design structure in engineering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3169450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37170" y="1665288"/>
            <a:ext cx="11771498" cy="4349750"/>
          </a:xfrm>
        </p:spPr>
        <p:txBody>
          <a:bodyPr/>
          <a:lstStyle/>
          <a:p>
            <a:pPr eaLnBrk="1" hangingPunct="1"/>
            <a:r>
              <a:rPr lang="en-GB" altLang="en-US" sz="4000" dirty="0"/>
              <a:t>Structure </a:t>
            </a:r>
            <a:r>
              <a:rPr lang="en-GB" altLang="en-US" sz="4000" dirty="0" smtClean="0"/>
              <a:t>Embedding</a:t>
            </a:r>
            <a:endParaRPr lang="en-GB" altLang="en-US" sz="4000" dirty="0"/>
          </a:p>
        </p:txBody>
      </p:sp>
      <p:grpSp>
        <p:nvGrpSpPr>
          <p:cNvPr id="6147" name="Group 3"/>
          <p:cNvGrpSpPr>
            <a:grpSpLocks/>
          </p:cNvGrpSpPr>
          <p:nvPr/>
        </p:nvGrpSpPr>
        <p:grpSpPr bwMode="auto">
          <a:xfrm>
            <a:off x="83332" y="76200"/>
            <a:ext cx="12025336" cy="1258888"/>
            <a:chOff x="48" y="48"/>
            <a:chExt cx="5664" cy="793"/>
          </a:xfrm>
        </p:grpSpPr>
        <p:sp>
          <p:nvSpPr>
            <p:cNvPr id="6149" name="Rectangle 4"/>
            <p:cNvSpPr>
              <a:spLocks noChangeArrowheads="1"/>
            </p:cNvSpPr>
            <p:nvPr/>
          </p:nvSpPr>
          <p:spPr bwMode="ltGray">
            <a:xfrm>
              <a:off x="48" y="48"/>
              <a:ext cx="5664" cy="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Aft>
                  <a:spcPct val="4000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Aft>
                  <a:spcPct val="0"/>
                </a:spcAft>
              </a:pPr>
              <a:endParaRPr lang="en-US" altLang="en-US">
                <a:solidFill>
                  <a:srgbClr val="8D010F"/>
                </a:solidFill>
                <a:latin typeface="Times" panose="02020603050405020304" pitchFamily="18" charset="0"/>
              </a:endParaRPr>
            </a:p>
          </p:txBody>
        </p:sp>
        <p:pic>
          <p:nvPicPr>
            <p:cNvPr id="6150" name="Picture 5" descr="LeedsUniWhit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ltGray">
            <a:xfrm>
              <a:off x="4406" y="278"/>
              <a:ext cx="1129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>
                <a:solidFill>
                  <a:schemeClr val="bg1"/>
                </a:solidFill>
              </a:rPr>
              <a:t>Software prototypes</a:t>
            </a:r>
            <a:endParaRPr lang="en-GB" altLang="en-US" sz="2800" dirty="0">
              <a:solidFill>
                <a:schemeClr val="bg1"/>
              </a:solidFill>
            </a:endParaRPr>
          </a:p>
          <a:p>
            <a:pPr>
              <a:spcAft>
                <a:spcPct val="0"/>
              </a:spcAft>
            </a:pPr>
            <a:r>
              <a:rPr lang="en-GB" altLang="en-US" sz="1400" dirty="0">
                <a:solidFill>
                  <a:schemeClr val="bg1"/>
                </a:solidFill>
              </a:rPr>
              <a:t>Embedding design structure in engineering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58352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/>
              <a:t>5</a:t>
            </a:r>
            <a:r>
              <a:rPr lang="en-GB" altLang="en-US" sz="2800" dirty="0" smtClean="0"/>
              <a:t>-hypercube</a:t>
            </a:r>
            <a:endParaRPr lang="en-GB" altLang="en-US" sz="2800" dirty="0"/>
          </a:p>
          <a:p>
            <a:pPr>
              <a:spcAft>
                <a:spcPct val="0"/>
              </a:spcAft>
            </a:pPr>
            <a:r>
              <a:rPr lang="en-GB" altLang="en-US" sz="1400" dirty="0"/>
              <a:t>Embedding design structure in engineering information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547" y="-16168"/>
            <a:ext cx="6852084" cy="685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023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3456384" cy="210821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/>
              <a:t>StrEmbed-2 – embedding an assembly on to a 5-hypercube</a:t>
            </a:r>
            <a:endParaRPr lang="en-GB" altLang="en-US" sz="2800" dirty="0"/>
          </a:p>
          <a:p>
            <a:pPr>
              <a:spcAft>
                <a:spcPct val="0"/>
              </a:spcAft>
            </a:pPr>
            <a:r>
              <a:rPr lang="en-GB" altLang="en-US" sz="1400" dirty="0"/>
              <a:t>Embedding design structure in engineering information</a:t>
            </a:r>
          </a:p>
        </p:txBody>
      </p:sp>
      <p:pic>
        <p:nvPicPr>
          <p:cNvPr id="2" name="StrEmbed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6388" r="16289"/>
          <a:stretch/>
        </p:blipFill>
        <p:spPr>
          <a:xfrm>
            <a:off x="3981532" y="0"/>
            <a:ext cx="820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80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37170" y="1665288"/>
            <a:ext cx="11771498" cy="4349750"/>
          </a:xfrm>
        </p:spPr>
        <p:txBody>
          <a:bodyPr/>
          <a:lstStyle/>
          <a:p>
            <a:pPr eaLnBrk="1" hangingPunct="1"/>
            <a:r>
              <a:rPr lang="en-GB" altLang="en-US" sz="4000" dirty="0"/>
              <a:t>Str</a:t>
            </a:r>
            <a:r>
              <a:rPr lang="en-GB" altLang="en-US" sz="4000" dirty="0">
                <a:solidFill>
                  <a:schemeClr val="bg1">
                    <a:lumMod val="65000"/>
                  </a:schemeClr>
                </a:solidFill>
              </a:rPr>
              <a:t>ucture</a:t>
            </a:r>
            <a:r>
              <a:rPr lang="en-GB" altLang="en-US" sz="4000" dirty="0"/>
              <a:t> Embed</a:t>
            </a:r>
            <a:r>
              <a:rPr lang="en-GB" altLang="en-US" sz="4000" dirty="0">
                <a:solidFill>
                  <a:schemeClr val="bg1">
                    <a:lumMod val="65000"/>
                  </a:schemeClr>
                </a:solidFill>
              </a:rPr>
              <a:t>ding</a:t>
            </a:r>
          </a:p>
          <a:p>
            <a:pPr lvl="1" eaLnBrk="1" hangingPunct="1"/>
            <a:r>
              <a:rPr lang="en-GB" altLang="en-US" sz="4000" dirty="0" smtClean="0"/>
              <a:t>StrEmbed-1 (March) – status: done</a:t>
            </a:r>
            <a:endParaRPr lang="en-GB" altLang="en-US" sz="4000" dirty="0"/>
          </a:p>
          <a:p>
            <a:pPr lvl="1" eaLnBrk="1" hangingPunct="1"/>
            <a:r>
              <a:rPr lang="en-GB" altLang="en-US" sz="4000" dirty="0" smtClean="0"/>
              <a:t>StrEmbed-2 (June) – status: in progress</a:t>
            </a:r>
            <a:endParaRPr lang="en-GB" altLang="en-US" sz="4000" dirty="0"/>
          </a:p>
          <a:p>
            <a:pPr lvl="1" eaLnBrk="1" hangingPunct="1"/>
            <a:r>
              <a:rPr lang="en-GB" altLang="en-US" sz="4000" dirty="0" smtClean="0"/>
              <a:t>StrEmbed-3 (November)</a:t>
            </a:r>
            <a:endParaRPr lang="en-GB" altLang="en-US" sz="4000" dirty="0"/>
          </a:p>
          <a:p>
            <a:pPr marL="1588" lvl="1" indent="0" eaLnBrk="1" hangingPunct="1">
              <a:buNone/>
            </a:pPr>
            <a:endParaRPr lang="en-GB" altLang="en-US" dirty="0" smtClean="0"/>
          </a:p>
        </p:txBody>
      </p:sp>
      <p:grpSp>
        <p:nvGrpSpPr>
          <p:cNvPr id="6147" name="Group 3"/>
          <p:cNvGrpSpPr>
            <a:grpSpLocks/>
          </p:cNvGrpSpPr>
          <p:nvPr/>
        </p:nvGrpSpPr>
        <p:grpSpPr bwMode="auto">
          <a:xfrm>
            <a:off x="83332" y="76200"/>
            <a:ext cx="12025336" cy="1258888"/>
            <a:chOff x="48" y="48"/>
            <a:chExt cx="5664" cy="793"/>
          </a:xfrm>
        </p:grpSpPr>
        <p:sp>
          <p:nvSpPr>
            <p:cNvPr id="6149" name="Rectangle 4"/>
            <p:cNvSpPr>
              <a:spLocks noChangeArrowheads="1"/>
            </p:cNvSpPr>
            <p:nvPr/>
          </p:nvSpPr>
          <p:spPr bwMode="ltGray">
            <a:xfrm>
              <a:off x="48" y="48"/>
              <a:ext cx="5664" cy="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Aft>
                  <a:spcPct val="4000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Aft>
                  <a:spcPct val="0"/>
                </a:spcAft>
              </a:pPr>
              <a:endParaRPr lang="en-US" altLang="en-US">
                <a:solidFill>
                  <a:srgbClr val="8D010F"/>
                </a:solidFill>
                <a:latin typeface="Times" panose="02020603050405020304" pitchFamily="18" charset="0"/>
              </a:endParaRPr>
            </a:p>
          </p:txBody>
        </p:sp>
        <p:pic>
          <p:nvPicPr>
            <p:cNvPr id="6150" name="Picture 5" descr="LeedsUniWhit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ltGray">
            <a:xfrm>
              <a:off x="4406" y="278"/>
              <a:ext cx="1129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>
                <a:solidFill>
                  <a:schemeClr val="bg1"/>
                </a:solidFill>
              </a:rPr>
              <a:t>Software prototypes</a:t>
            </a:r>
            <a:endParaRPr lang="en-GB" altLang="en-US" sz="2800" dirty="0">
              <a:solidFill>
                <a:schemeClr val="bg1"/>
              </a:solidFill>
            </a:endParaRPr>
          </a:p>
          <a:p>
            <a:pPr>
              <a:spcAft>
                <a:spcPct val="0"/>
              </a:spcAft>
            </a:pPr>
            <a:r>
              <a:rPr lang="en-GB" altLang="en-US" sz="1400" dirty="0">
                <a:solidFill>
                  <a:schemeClr val="bg1"/>
                </a:solidFill>
              </a:rPr>
              <a:t>Embedding design structure in engineering information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37170" y="1665288"/>
            <a:ext cx="11771498" cy="4349750"/>
          </a:xfrm>
        </p:spPr>
        <p:txBody>
          <a:bodyPr/>
          <a:lstStyle/>
          <a:p>
            <a:pPr eaLnBrk="1" hangingPunct="1"/>
            <a:r>
              <a:rPr lang="en-GB" altLang="en-US" sz="4000" dirty="0"/>
              <a:t>Str</a:t>
            </a:r>
            <a:r>
              <a:rPr lang="en-GB" altLang="en-US" sz="4000" dirty="0">
                <a:solidFill>
                  <a:schemeClr val="bg1">
                    <a:lumMod val="65000"/>
                  </a:schemeClr>
                </a:solidFill>
              </a:rPr>
              <a:t>ucture</a:t>
            </a:r>
            <a:r>
              <a:rPr lang="en-GB" altLang="en-US" sz="4000" dirty="0"/>
              <a:t> Embed</a:t>
            </a:r>
            <a:r>
              <a:rPr lang="en-GB" altLang="en-US" sz="4000" dirty="0">
                <a:solidFill>
                  <a:schemeClr val="bg1">
                    <a:lumMod val="65000"/>
                  </a:schemeClr>
                </a:solidFill>
              </a:rPr>
              <a:t>ding</a:t>
            </a:r>
          </a:p>
          <a:p>
            <a:pPr lvl="1" eaLnBrk="1" hangingPunct="1"/>
            <a:r>
              <a:rPr lang="en-GB" altLang="en-US" sz="4000" b="1" dirty="0" smtClean="0"/>
              <a:t>StrEmbed-1 (March) – status: done</a:t>
            </a:r>
            <a:endParaRPr lang="en-GB" altLang="en-US" sz="4000" b="1" dirty="0"/>
          </a:p>
          <a:p>
            <a:pPr lvl="1" eaLnBrk="1" hangingPunct="1"/>
            <a:r>
              <a:rPr lang="en-GB" altLang="en-US" sz="4000" dirty="0" smtClean="0"/>
              <a:t>StrEmbed-2 (June) – status: in progress</a:t>
            </a:r>
            <a:endParaRPr lang="en-GB" altLang="en-US" sz="4000" dirty="0"/>
          </a:p>
          <a:p>
            <a:pPr lvl="1" eaLnBrk="1" hangingPunct="1"/>
            <a:r>
              <a:rPr lang="en-GB" altLang="en-US" sz="4000" dirty="0" smtClean="0"/>
              <a:t>StrEmbed-3 (November)</a:t>
            </a:r>
            <a:endParaRPr lang="en-GB" altLang="en-US" sz="4000" dirty="0"/>
          </a:p>
          <a:p>
            <a:pPr marL="1588" lvl="1" indent="0" eaLnBrk="1" hangingPunct="1">
              <a:buNone/>
            </a:pPr>
            <a:endParaRPr lang="en-GB" altLang="en-US" dirty="0" smtClean="0"/>
          </a:p>
        </p:txBody>
      </p:sp>
      <p:grpSp>
        <p:nvGrpSpPr>
          <p:cNvPr id="6147" name="Group 3"/>
          <p:cNvGrpSpPr>
            <a:grpSpLocks/>
          </p:cNvGrpSpPr>
          <p:nvPr/>
        </p:nvGrpSpPr>
        <p:grpSpPr bwMode="auto">
          <a:xfrm>
            <a:off x="83332" y="76200"/>
            <a:ext cx="12025336" cy="1258888"/>
            <a:chOff x="48" y="48"/>
            <a:chExt cx="5664" cy="793"/>
          </a:xfrm>
        </p:grpSpPr>
        <p:sp>
          <p:nvSpPr>
            <p:cNvPr id="6149" name="Rectangle 4"/>
            <p:cNvSpPr>
              <a:spLocks noChangeArrowheads="1"/>
            </p:cNvSpPr>
            <p:nvPr/>
          </p:nvSpPr>
          <p:spPr bwMode="ltGray">
            <a:xfrm>
              <a:off x="48" y="48"/>
              <a:ext cx="5664" cy="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Aft>
                  <a:spcPct val="4000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Aft>
                  <a:spcPct val="0"/>
                </a:spcAft>
              </a:pPr>
              <a:endParaRPr lang="en-US" altLang="en-US">
                <a:solidFill>
                  <a:srgbClr val="8D010F"/>
                </a:solidFill>
                <a:latin typeface="Times" panose="02020603050405020304" pitchFamily="18" charset="0"/>
              </a:endParaRPr>
            </a:p>
          </p:txBody>
        </p:sp>
        <p:pic>
          <p:nvPicPr>
            <p:cNvPr id="6150" name="Picture 5" descr="LeedsUniWhit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ltGray">
            <a:xfrm>
              <a:off x="4406" y="278"/>
              <a:ext cx="1129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>
                <a:solidFill>
                  <a:schemeClr val="bg1"/>
                </a:solidFill>
              </a:rPr>
              <a:t>Software prototypes</a:t>
            </a:r>
            <a:endParaRPr lang="en-GB" altLang="en-US" sz="2800" dirty="0">
              <a:solidFill>
                <a:schemeClr val="bg1"/>
              </a:solidFill>
            </a:endParaRPr>
          </a:p>
          <a:p>
            <a:pPr>
              <a:spcAft>
                <a:spcPct val="0"/>
              </a:spcAft>
            </a:pPr>
            <a:r>
              <a:rPr lang="en-GB" altLang="en-US" sz="1400" dirty="0">
                <a:solidFill>
                  <a:schemeClr val="bg1"/>
                </a:solidFill>
              </a:rPr>
              <a:t>Embedding design structure in engineering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3372946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37169" y="1665288"/>
            <a:ext cx="11771499" cy="4349750"/>
          </a:xfrm>
        </p:spPr>
        <p:txBody>
          <a:bodyPr/>
          <a:lstStyle/>
          <a:p>
            <a:pPr eaLnBrk="1" hangingPunct="1"/>
            <a:r>
              <a:rPr lang="en-GB" altLang="en-US" sz="4000" dirty="0" smtClean="0"/>
              <a:t>What it does?</a:t>
            </a:r>
            <a:endParaRPr lang="en-GB" altLang="en-US" sz="4000" dirty="0">
              <a:solidFill>
                <a:schemeClr val="bg1">
                  <a:lumMod val="65000"/>
                </a:schemeClr>
              </a:solidFill>
            </a:endParaRPr>
          </a:p>
          <a:p>
            <a:pPr lvl="1" eaLnBrk="1" hangingPunct="1"/>
            <a:r>
              <a:rPr lang="en-GB" altLang="en-US" sz="4000" smtClean="0"/>
              <a:t>Use SolidWorks </a:t>
            </a:r>
            <a:r>
              <a:rPr lang="en-GB" altLang="en-US" sz="4000" dirty="0" smtClean="0"/>
              <a:t>assemblies</a:t>
            </a:r>
            <a:endParaRPr lang="en-GB" altLang="en-US" sz="4000" dirty="0"/>
          </a:p>
          <a:p>
            <a:pPr lvl="1" eaLnBrk="1" hangingPunct="1"/>
            <a:r>
              <a:rPr lang="en-GB" altLang="en-US" sz="4000" dirty="0" smtClean="0"/>
              <a:t>Convert to STEP AP214 format</a:t>
            </a:r>
            <a:endParaRPr lang="en-GB" altLang="en-US" sz="4000" dirty="0"/>
          </a:p>
          <a:p>
            <a:pPr lvl="1" eaLnBrk="1" hangingPunct="1"/>
            <a:r>
              <a:rPr lang="en-GB" altLang="en-US" sz="4000" dirty="0" smtClean="0"/>
              <a:t>Produce a lattice file according to its assembly structure</a:t>
            </a:r>
          </a:p>
          <a:p>
            <a:pPr lvl="1" eaLnBrk="1" hangingPunct="1"/>
            <a:r>
              <a:rPr lang="en-GB" altLang="en-US" sz="4000" dirty="0" smtClean="0"/>
              <a:t>Visualise lattice</a:t>
            </a:r>
            <a:endParaRPr lang="en-GB" altLang="en-US" sz="4000" dirty="0"/>
          </a:p>
          <a:p>
            <a:pPr marL="1588" lvl="1" indent="0" eaLnBrk="1" hangingPunct="1">
              <a:buNone/>
            </a:pPr>
            <a:endParaRPr lang="en-GB" altLang="en-US" dirty="0" smtClean="0"/>
          </a:p>
        </p:txBody>
      </p:sp>
      <p:grpSp>
        <p:nvGrpSpPr>
          <p:cNvPr id="6147" name="Group 3"/>
          <p:cNvGrpSpPr>
            <a:grpSpLocks/>
          </p:cNvGrpSpPr>
          <p:nvPr/>
        </p:nvGrpSpPr>
        <p:grpSpPr bwMode="auto">
          <a:xfrm>
            <a:off x="83332" y="76200"/>
            <a:ext cx="12025336" cy="1258888"/>
            <a:chOff x="48" y="48"/>
            <a:chExt cx="5664" cy="793"/>
          </a:xfrm>
        </p:grpSpPr>
        <p:sp>
          <p:nvSpPr>
            <p:cNvPr id="6149" name="Rectangle 4"/>
            <p:cNvSpPr>
              <a:spLocks noChangeArrowheads="1"/>
            </p:cNvSpPr>
            <p:nvPr/>
          </p:nvSpPr>
          <p:spPr bwMode="ltGray">
            <a:xfrm>
              <a:off x="48" y="48"/>
              <a:ext cx="5664" cy="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Aft>
                  <a:spcPct val="4000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Aft>
                  <a:spcPct val="0"/>
                </a:spcAft>
              </a:pPr>
              <a:endParaRPr lang="en-US" altLang="en-US">
                <a:solidFill>
                  <a:srgbClr val="8D010F"/>
                </a:solidFill>
                <a:latin typeface="Times" panose="02020603050405020304" pitchFamily="18" charset="0"/>
              </a:endParaRPr>
            </a:p>
          </p:txBody>
        </p:sp>
        <p:pic>
          <p:nvPicPr>
            <p:cNvPr id="6150" name="Picture 5" descr="LeedsUniWhit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ltGray">
            <a:xfrm>
              <a:off x="4406" y="278"/>
              <a:ext cx="1129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>
                <a:solidFill>
                  <a:schemeClr val="bg1"/>
                </a:solidFill>
              </a:rPr>
              <a:t>StrEmbed-1 (March)</a:t>
            </a:r>
            <a:endParaRPr lang="en-GB" altLang="en-US" sz="2800" dirty="0">
              <a:solidFill>
                <a:schemeClr val="bg1"/>
              </a:solidFill>
            </a:endParaRPr>
          </a:p>
          <a:p>
            <a:pPr>
              <a:spcAft>
                <a:spcPct val="0"/>
              </a:spcAft>
            </a:pPr>
            <a:r>
              <a:rPr lang="en-GB" altLang="en-US" sz="1400" dirty="0">
                <a:solidFill>
                  <a:schemeClr val="bg1"/>
                </a:solidFill>
              </a:rPr>
              <a:t>Embedding design structure in engineering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1895324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37169" y="1665288"/>
            <a:ext cx="11771499" cy="4349750"/>
          </a:xfrm>
        </p:spPr>
        <p:txBody>
          <a:bodyPr/>
          <a:lstStyle/>
          <a:p>
            <a:pPr eaLnBrk="1" hangingPunct="1"/>
            <a:r>
              <a:rPr lang="en-GB" altLang="en-US" sz="4000" dirty="0" smtClean="0"/>
              <a:t>Case studies</a:t>
            </a:r>
            <a:endParaRPr lang="en-GB" altLang="en-US" sz="4000" dirty="0">
              <a:solidFill>
                <a:schemeClr val="bg1">
                  <a:lumMod val="65000"/>
                </a:schemeClr>
              </a:solidFill>
            </a:endParaRPr>
          </a:p>
          <a:p>
            <a:pPr lvl="1" eaLnBrk="1" hangingPunct="1"/>
            <a:r>
              <a:rPr lang="en-GB" altLang="en-US" sz="4000" dirty="0" smtClean="0"/>
              <a:t>Five-piece puzzle in three different structures</a:t>
            </a:r>
            <a:endParaRPr lang="en-GB" altLang="en-US" sz="4000" dirty="0"/>
          </a:p>
          <a:p>
            <a:pPr lvl="1" eaLnBrk="1" hangingPunct="1"/>
            <a:r>
              <a:rPr lang="en-GB" altLang="en-US" sz="4000" dirty="0" smtClean="0"/>
              <a:t>Simplified five-part lock assembly</a:t>
            </a:r>
            <a:endParaRPr lang="en-GB" altLang="en-US" sz="4000" dirty="0"/>
          </a:p>
          <a:p>
            <a:pPr lvl="2" eaLnBrk="1" hangingPunct="1"/>
            <a:r>
              <a:rPr lang="en-GB" altLang="en-US" sz="4000" dirty="0" smtClean="0"/>
              <a:t>15-part lock assembly in three assembly levels</a:t>
            </a:r>
          </a:p>
          <a:p>
            <a:pPr lvl="1" eaLnBrk="1" hangingPunct="1"/>
            <a:r>
              <a:rPr lang="en-GB" altLang="en-US" sz="4000" dirty="0" smtClean="0"/>
              <a:t>100-odd parts robot</a:t>
            </a:r>
            <a:endParaRPr lang="en-GB" altLang="en-US" sz="4000" dirty="0"/>
          </a:p>
          <a:p>
            <a:pPr marL="1588" lvl="1" indent="0" eaLnBrk="1" hangingPunct="1">
              <a:buNone/>
            </a:pPr>
            <a:endParaRPr lang="en-GB" altLang="en-US" dirty="0" smtClean="0"/>
          </a:p>
        </p:txBody>
      </p:sp>
      <p:grpSp>
        <p:nvGrpSpPr>
          <p:cNvPr id="6147" name="Group 3"/>
          <p:cNvGrpSpPr>
            <a:grpSpLocks/>
          </p:cNvGrpSpPr>
          <p:nvPr/>
        </p:nvGrpSpPr>
        <p:grpSpPr bwMode="auto">
          <a:xfrm>
            <a:off x="83332" y="76200"/>
            <a:ext cx="12025336" cy="1258888"/>
            <a:chOff x="48" y="48"/>
            <a:chExt cx="5664" cy="793"/>
          </a:xfrm>
        </p:grpSpPr>
        <p:sp>
          <p:nvSpPr>
            <p:cNvPr id="6149" name="Rectangle 4"/>
            <p:cNvSpPr>
              <a:spLocks noChangeArrowheads="1"/>
            </p:cNvSpPr>
            <p:nvPr/>
          </p:nvSpPr>
          <p:spPr bwMode="ltGray">
            <a:xfrm>
              <a:off x="48" y="48"/>
              <a:ext cx="5664" cy="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Aft>
                  <a:spcPct val="4000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Aft>
                  <a:spcPct val="0"/>
                </a:spcAft>
              </a:pPr>
              <a:endParaRPr lang="en-US" altLang="en-US">
                <a:solidFill>
                  <a:srgbClr val="8D010F"/>
                </a:solidFill>
                <a:latin typeface="Times" panose="02020603050405020304" pitchFamily="18" charset="0"/>
              </a:endParaRPr>
            </a:p>
          </p:txBody>
        </p:sp>
        <p:pic>
          <p:nvPicPr>
            <p:cNvPr id="6150" name="Picture 5" descr="LeedsUniWhit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ltGray">
            <a:xfrm>
              <a:off x="4406" y="278"/>
              <a:ext cx="1129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>
                <a:solidFill>
                  <a:schemeClr val="bg1"/>
                </a:solidFill>
              </a:rPr>
              <a:t>StrEmbed-1 (March)</a:t>
            </a:r>
            <a:endParaRPr lang="en-GB" altLang="en-US" sz="2800" dirty="0">
              <a:solidFill>
                <a:schemeClr val="bg1"/>
              </a:solidFill>
            </a:endParaRPr>
          </a:p>
          <a:p>
            <a:pPr>
              <a:spcAft>
                <a:spcPct val="0"/>
              </a:spcAft>
            </a:pPr>
            <a:r>
              <a:rPr lang="en-GB" altLang="en-US" sz="1400" dirty="0">
                <a:solidFill>
                  <a:schemeClr val="bg1"/>
                </a:solidFill>
              </a:rPr>
              <a:t>Embedding design structure in engineering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581306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37169" y="1665288"/>
            <a:ext cx="11771499" cy="4349750"/>
          </a:xfrm>
        </p:spPr>
        <p:txBody>
          <a:bodyPr/>
          <a:lstStyle/>
          <a:p>
            <a:pPr eaLnBrk="1" hangingPunct="1"/>
            <a:r>
              <a:rPr lang="en-GB" altLang="en-US" sz="4000" dirty="0" smtClean="0"/>
              <a:t>Case studies</a:t>
            </a:r>
            <a:endParaRPr lang="en-GB" altLang="en-US" sz="4000" dirty="0">
              <a:solidFill>
                <a:schemeClr val="bg1">
                  <a:lumMod val="65000"/>
                </a:schemeClr>
              </a:solidFill>
            </a:endParaRPr>
          </a:p>
          <a:p>
            <a:pPr lvl="1" eaLnBrk="1" hangingPunct="1"/>
            <a:r>
              <a:rPr lang="en-GB" altLang="en-US" sz="4000" b="1" dirty="0" smtClean="0"/>
              <a:t>Five-piece puzzle </a:t>
            </a:r>
            <a:r>
              <a:rPr lang="en-GB" altLang="en-US" sz="4000" dirty="0" smtClean="0"/>
              <a:t>in three different structures</a:t>
            </a:r>
            <a:endParaRPr lang="en-GB" altLang="en-US" sz="4000" dirty="0"/>
          </a:p>
          <a:p>
            <a:pPr lvl="1" eaLnBrk="1" hangingPunct="1"/>
            <a:r>
              <a:rPr lang="en-GB" altLang="en-US" sz="4000" dirty="0" smtClean="0"/>
              <a:t>Simplified five-part lock assembly</a:t>
            </a:r>
            <a:endParaRPr lang="en-GB" altLang="en-US" sz="4000" dirty="0"/>
          </a:p>
          <a:p>
            <a:pPr lvl="2" eaLnBrk="1" hangingPunct="1"/>
            <a:r>
              <a:rPr lang="en-GB" altLang="en-US" sz="4000" dirty="0" smtClean="0"/>
              <a:t>15-part lock assembly in three assembly levels</a:t>
            </a:r>
          </a:p>
          <a:p>
            <a:pPr lvl="1" eaLnBrk="1" hangingPunct="1"/>
            <a:r>
              <a:rPr lang="en-GB" altLang="en-US" sz="4000" dirty="0" smtClean="0"/>
              <a:t>100-odd parts robot</a:t>
            </a:r>
            <a:endParaRPr lang="en-GB" altLang="en-US" sz="4000" dirty="0"/>
          </a:p>
          <a:p>
            <a:pPr marL="1588" lvl="1" indent="0" eaLnBrk="1" hangingPunct="1">
              <a:buNone/>
            </a:pPr>
            <a:endParaRPr lang="en-GB" altLang="en-US" dirty="0" smtClean="0"/>
          </a:p>
        </p:txBody>
      </p:sp>
      <p:grpSp>
        <p:nvGrpSpPr>
          <p:cNvPr id="6147" name="Group 3"/>
          <p:cNvGrpSpPr>
            <a:grpSpLocks/>
          </p:cNvGrpSpPr>
          <p:nvPr/>
        </p:nvGrpSpPr>
        <p:grpSpPr bwMode="auto">
          <a:xfrm>
            <a:off x="83332" y="76200"/>
            <a:ext cx="12025336" cy="1258888"/>
            <a:chOff x="48" y="48"/>
            <a:chExt cx="5664" cy="793"/>
          </a:xfrm>
        </p:grpSpPr>
        <p:sp>
          <p:nvSpPr>
            <p:cNvPr id="6149" name="Rectangle 4"/>
            <p:cNvSpPr>
              <a:spLocks noChangeArrowheads="1"/>
            </p:cNvSpPr>
            <p:nvPr/>
          </p:nvSpPr>
          <p:spPr bwMode="ltGray">
            <a:xfrm>
              <a:off x="48" y="48"/>
              <a:ext cx="5664" cy="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Aft>
                  <a:spcPct val="4000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40000"/>
                </a:spcAft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Aft>
                  <a:spcPct val="0"/>
                </a:spcAft>
              </a:pPr>
              <a:endParaRPr lang="en-US" altLang="en-US">
                <a:solidFill>
                  <a:srgbClr val="8D010F"/>
                </a:solidFill>
                <a:latin typeface="Times" panose="02020603050405020304" pitchFamily="18" charset="0"/>
              </a:endParaRPr>
            </a:p>
          </p:txBody>
        </p:sp>
        <p:pic>
          <p:nvPicPr>
            <p:cNvPr id="6150" name="Picture 5" descr="LeedsUniWhit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ltGray">
            <a:xfrm>
              <a:off x="4406" y="278"/>
              <a:ext cx="1129" cy="4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4876800" cy="7381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 smtClean="0">
                <a:solidFill>
                  <a:schemeClr val="bg1"/>
                </a:solidFill>
              </a:rPr>
              <a:t>StrEmbed-1 (March)</a:t>
            </a:r>
            <a:endParaRPr lang="en-GB" altLang="en-US" sz="2800" dirty="0">
              <a:solidFill>
                <a:schemeClr val="bg1"/>
              </a:solidFill>
            </a:endParaRPr>
          </a:p>
          <a:p>
            <a:pPr>
              <a:spcAft>
                <a:spcPct val="0"/>
              </a:spcAft>
            </a:pPr>
            <a:r>
              <a:rPr lang="en-GB" altLang="en-US" sz="1400" dirty="0">
                <a:solidFill>
                  <a:schemeClr val="bg1"/>
                </a:solidFill>
              </a:rPr>
              <a:t>Embedding design structure in engineering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347901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7056784" cy="7381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/>
              <a:t>Five-piece puzzle (1 of 3) – a flat structure</a:t>
            </a:r>
          </a:p>
          <a:p>
            <a:pPr>
              <a:spcAft>
                <a:spcPct val="0"/>
              </a:spcAft>
            </a:pPr>
            <a:r>
              <a:rPr lang="en-GB" altLang="en-US" sz="1400" dirty="0" smtClean="0"/>
              <a:t>Embedding </a:t>
            </a:r>
            <a:r>
              <a:rPr lang="en-GB" altLang="en-US" sz="1400" dirty="0"/>
              <a:t>design structure in engineering information</a:t>
            </a:r>
          </a:p>
        </p:txBody>
      </p:sp>
      <p:pic>
        <p:nvPicPr>
          <p:cNvPr id="2" name="puzzle 1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18327" t="-987" r="18338" b="1775"/>
          <a:stretch/>
        </p:blipFill>
        <p:spPr>
          <a:xfrm>
            <a:off x="0" y="1223784"/>
            <a:ext cx="6384032" cy="5625091"/>
          </a:xfrm>
          <a:prstGeom prst="rect">
            <a:avLst/>
          </a:prstGeom>
        </p:spPr>
      </p:pic>
      <p:pic>
        <p:nvPicPr>
          <p:cNvPr id="3" name="lattice 1b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1260" r="20720"/>
          <a:stretch/>
        </p:blipFill>
        <p:spPr>
          <a:xfrm>
            <a:off x="6457698" y="1286726"/>
            <a:ext cx="5737336" cy="55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08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Text Box 6"/>
          <p:cNvSpPr txBox="1">
            <a:spLocks noChangeArrowheads="1"/>
          </p:cNvSpPr>
          <p:nvPr/>
        </p:nvSpPr>
        <p:spPr bwMode="ltGray">
          <a:xfrm>
            <a:off x="299356" y="420689"/>
            <a:ext cx="7308812" cy="7381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lIns="0" tIns="0" rIns="0" bIns="36000" anchor="b"/>
          <a:lstStyle>
            <a:lvl1pPr>
              <a:spcAft>
                <a:spcPct val="40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ct val="0"/>
              </a:spcAft>
            </a:pPr>
            <a:r>
              <a:rPr lang="en-GB" altLang="en-US" sz="2800" dirty="0"/>
              <a:t>Five-piece puzzle (2 of 3) – two </a:t>
            </a:r>
            <a:r>
              <a:rPr lang="en-GB" altLang="en-US" sz="2800" dirty="0" smtClean="0"/>
              <a:t>levels</a:t>
            </a:r>
            <a:endParaRPr lang="en-GB" altLang="en-US" sz="2800" dirty="0"/>
          </a:p>
          <a:p>
            <a:pPr>
              <a:spcAft>
                <a:spcPct val="0"/>
              </a:spcAft>
            </a:pPr>
            <a:r>
              <a:rPr lang="en-GB" altLang="en-US" sz="1400" dirty="0" smtClean="0"/>
              <a:t>Embedding </a:t>
            </a:r>
            <a:r>
              <a:rPr lang="en-GB" altLang="en-US" sz="1400" dirty="0"/>
              <a:t>design structure in engineering information</a:t>
            </a:r>
          </a:p>
        </p:txBody>
      </p:sp>
      <p:pic>
        <p:nvPicPr>
          <p:cNvPr id="2" name="puzzle 1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18161" r="18064"/>
          <a:stretch/>
        </p:blipFill>
        <p:spPr>
          <a:xfrm>
            <a:off x="-7844" y="1268759"/>
            <a:ext cx="6328397" cy="5581295"/>
          </a:xfrm>
          <a:prstGeom prst="rect">
            <a:avLst/>
          </a:prstGeom>
        </p:spPr>
      </p:pic>
      <p:pic>
        <p:nvPicPr>
          <p:cNvPr id="3" name="lattice 1c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1260" r="20720"/>
          <a:stretch/>
        </p:blipFill>
        <p:spPr>
          <a:xfrm>
            <a:off x="6452335" y="1268760"/>
            <a:ext cx="5739665" cy="556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2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5"/>
      </a:dk1>
      <a:lt1>
        <a:srgbClr val="FFFFFF"/>
      </a:lt1>
      <a:dk2>
        <a:srgbClr val="FFFFFF"/>
      </a:dk2>
      <a:lt2>
        <a:srgbClr val="808080"/>
      </a:lt2>
      <a:accent1>
        <a:srgbClr val="00502F"/>
      </a:accent1>
      <a:accent2>
        <a:srgbClr val="C41230"/>
      </a:accent2>
      <a:accent3>
        <a:srgbClr val="FFFFFF"/>
      </a:accent3>
      <a:accent4>
        <a:srgbClr val="000003"/>
      </a:accent4>
      <a:accent5>
        <a:srgbClr val="AAB3AD"/>
      </a:accent5>
      <a:accent6>
        <a:srgbClr val="B10F2A"/>
      </a:accent6>
      <a:hlink>
        <a:srgbClr val="E9E2D3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hlink"/>
        </a:solidFill>
        <a:ln w="31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GB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hlink"/>
        </a:solidFill>
        <a:ln w="31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GB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5"/>
        </a:dk1>
        <a:lt1>
          <a:srgbClr val="FFFFFF"/>
        </a:lt1>
        <a:dk2>
          <a:srgbClr val="FFFFFF"/>
        </a:dk2>
        <a:lt2>
          <a:srgbClr val="808080"/>
        </a:lt2>
        <a:accent1>
          <a:srgbClr val="00502F"/>
        </a:accent1>
        <a:accent2>
          <a:srgbClr val="C41230"/>
        </a:accent2>
        <a:accent3>
          <a:srgbClr val="FFFFFF"/>
        </a:accent3>
        <a:accent4>
          <a:srgbClr val="000003"/>
        </a:accent4>
        <a:accent5>
          <a:srgbClr val="AAB3AD"/>
        </a:accent5>
        <a:accent6>
          <a:srgbClr val="B10F2A"/>
        </a:accent6>
        <a:hlink>
          <a:srgbClr val="E9E2D3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2151</TotalTime>
  <Words>465</Words>
  <Application>Microsoft Office PowerPoint</Application>
  <PresentationFormat>Widescreen</PresentationFormat>
  <Paragraphs>111</Paragraphs>
  <Slides>21</Slides>
  <Notes>20</Notes>
  <HiddenSlides>0</HiddenSlides>
  <MMClips>12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Times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Leeds and The Open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Chau (2016) Embedding April meeting</dc:title>
  <dc:subject>Embedding design structure in engineering information</dc:subject>
  <dc:creator>Hau Hing Chau</dc:creator>
  <dc:description>1.0</dc:description>
  <cp:lastModifiedBy>Hau Hing Chau</cp:lastModifiedBy>
  <cp:revision>187</cp:revision>
  <cp:lastPrinted>2015-11-13T11:59:19Z</cp:lastPrinted>
  <dcterms:created xsi:type="dcterms:W3CDTF">2006-02-09T16:01:47Z</dcterms:created>
  <dcterms:modified xsi:type="dcterms:W3CDTF">2016-04-11T14:29:42Z</dcterms:modified>
</cp:coreProperties>
</file>

<file path=docProps/thumbnail.jpeg>
</file>